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58" r:id="rId4"/>
    <p:sldId id="259" r:id="rId5"/>
    <p:sldId id="277" r:id="rId6"/>
    <p:sldId id="263" r:id="rId7"/>
    <p:sldId id="292" r:id="rId8"/>
    <p:sldId id="261" r:id="rId9"/>
    <p:sldId id="302" r:id="rId10"/>
    <p:sldId id="300" r:id="rId11"/>
    <p:sldId id="262" r:id="rId12"/>
    <p:sldId id="264" r:id="rId13"/>
    <p:sldId id="283" r:id="rId14"/>
    <p:sldId id="284" r:id="rId15"/>
    <p:sldId id="287" r:id="rId16"/>
    <p:sldId id="288" r:id="rId17"/>
    <p:sldId id="275" r:id="rId18"/>
    <p:sldId id="293" r:id="rId19"/>
    <p:sldId id="291" r:id="rId20"/>
    <p:sldId id="290" r:id="rId21"/>
    <p:sldId id="296" r:id="rId22"/>
    <p:sldId id="273" r:id="rId23"/>
    <p:sldId id="271" r:id="rId24"/>
    <p:sldId id="272" r:id="rId25"/>
    <p:sldId id="301" r:id="rId26"/>
    <p:sldId id="297" r:id="rId27"/>
    <p:sldId id="303" r:id="rId28"/>
    <p:sldId id="299" r:id="rId29"/>
    <p:sldId id="266" r:id="rId30"/>
    <p:sldId id="289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8" autoAdjust="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268E-8E3D-47E3-90F4-BE2FAD2E0728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5FF13-FFC6-4F08-A6A2-BCF008B7D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9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6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-XS CHO stored as fat, highlights why we need to eat it in the right proportions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94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Frying and roasting will mean the cooked carbohydrate product now has much</a:t>
            </a:r>
            <a:r>
              <a:rPr lang="en-GB" baseline="0" dirty="0" smtClean="0"/>
              <a:t> more energy than if it had been boiled, steamed or grilled.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Low fat diets tend to be higher in bad fats too which can increase the risk of heart disease.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aseline="0" dirty="0" smtClean="0"/>
              <a:t>- Research shows high carb diets are most beneficial to health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0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-Poultry</a:t>
            </a:r>
            <a:r>
              <a:rPr lang="en-GB" baseline="0" dirty="0" smtClean="0"/>
              <a:t> meat has increased considerably in fat content over recent years. White breast meat with no skin has the least amount of fat.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 Omega 3 sources </a:t>
            </a:r>
            <a:r>
              <a:rPr lang="en-GB" dirty="0" smtClean="0"/>
              <a:t>in descending order of quantity of omega 3</a:t>
            </a:r>
          </a:p>
          <a:p>
            <a:r>
              <a:rPr lang="en-GB" dirty="0" smtClean="0"/>
              <a:t>-</a:t>
            </a:r>
            <a:r>
              <a:rPr lang="en-GB" baseline="0" dirty="0" smtClean="0"/>
              <a:t> Eggs contain dietary cholesterol however this has little effect blood cholesterol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Low fat dairy products contain the same amounts of calcium and protein as their full fat alternatives but less fat and energy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Research suggests soya milk may be beneficial in lowering bad cholesterol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1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Saturated – hard at room temp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Trans</a:t>
            </a:r>
            <a:r>
              <a:rPr lang="en-GB" baseline="0" dirty="0" smtClean="0"/>
              <a:t> – veg oils that have been processed to make them hard (on ingredients list as partially hydrogenated veg oil)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It</a:t>
            </a:r>
            <a:r>
              <a:rPr lang="en-GB" baseline="0" dirty="0" smtClean="0"/>
              <a:t> is recommended to reduce sat &amp; trans fats and increase mono and polyunsaturated fats for heart and overall health.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3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Tinned tuna</a:t>
            </a:r>
            <a:r>
              <a:rPr lang="en-GB" baseline="0" dirty="0" smtClean="0"/>
              <a:t> – canning process removes omega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8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Lowering</a:t>
            </a:r>
            <a:r>
              <a:rPr lang="en-GB" baseline="0" dirty="0" smtClean="0"/>
              <a:t> salt intake it is possible to reduce your blood pressure and therefore reduce your risk of developing heart disease and stroke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5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5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Food manufacturers portion sizes may be different to</a:t>
            </a:r>
            <a:r>
              <a:rPr lang="en-GB" baseline="0" dirty="0" smtClean="0"/>
              <a:t> ours!</a:t>
            </a:r>
            <a:endParaRPr lang="en-GB" dirty="0" smtClean="0"/>
          </a:p>
          <a:p>
            <a:r>
              <a:rPr lang="en-GB" dirty="0" smtClean="0"/>
              <a:t>Government</a:t>
            </a:r>
            <a:r>
              <a:rPr lang="en-GB" baseline="0" dirty="0" smtClean="0"/>
              <a:t> are in the process of working with food manufacturers to bring in a UK wide traffic light system to reduce confusion around food labelling and differences in branded labels</a:t>
            </a:r>
          </a:p>
          <a:p>
            <a:r>
              <a:rPr lang="en-GB" baseline="0" dirty="0" smtClean="0"/>
              <a:t>Can find info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8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</a:t>
            </a:r>
            <a:r>
              <a:rPr lang="en-GB" baseline="0" dirty="0" smtClean="0"/>
              <a:t> you would like more in depth, tailored advice about your diet or specific medical condition ask your GP to refer you to a dietitian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0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2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eatwell plate shows how much of what most adults eat should come from each food group. This includes everything you eat during the day, including snacks.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try to eat: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plenty of fruit and vegetables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plenty of bread, rice, potatoes, pasta and other starchy foods – choose wholegrain varieties whenever you can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some milk and dairy foods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some meat, fish, eggs, beans and other non-dairy sources of protein</a:t>
            </a:r>
            <a:b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just a small amount of foods and drinks high in fat and/or sugar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3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5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7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Antioxidant – a substance that protects</a:t>
            </a:r>
            <a:r>
              <a:rPr lang="en-GB" baseline="0" dirty="0" smtClean="0"/>
              <a:t> our cells from oxidative damage (i.e. it prolongs the health of our cells). This diet provides a healthy intake for our whole body system, even down to our individual cells!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1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Simple carbs have 1 or 2 units of</a:t>
            </a:r>
            <a:r>
              <a:rPr lang="en-GB" baseline="0" dirty="0" smtClean="0"/>
              <a:t> sugar. Easier for body to break down to glucose so get absorbed into blood quicker</a:t>
            </a:r>
          </a:p>
          <a:p>
            <a:r>
              <a:rPr lang="en-GB" baseline="0" dirty="0" smtClean="0"/>
              <a:t>Complex/starchy made of many units of sugar. Take longer to be metabolised so they provide a slower release of energy.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FF13-FFC6-4F08-A6A2-BCF008B7D1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9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4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4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9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4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8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5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AE99-5CCD-445F-94F0-AB02F3D23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2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ftstylish.com/assets/uploads/posts/40252/fish1_lg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http://www.eatwell.gov.uk/multimedia/images/document/fsafoodlabels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4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LEADING A HEALTHY LIFESTYLE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229200"/>
            <a:ext cx="8229600" cy="180852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Dr. Bhavana Y. Chauhan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Dean &amp; Principal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Charuter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Vidyamanadal`s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S.M.Patel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College of Home Science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Sardar Patel University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Vallabh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Vidyanagar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byc1008@gmail.com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56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60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Beverages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002060"/>
                </a:solidFill>
              </a:rPr>
              <a:t>Satisfy your thirst with water. </a:t>
            </a:r>
            <a:endParaRPr lang="en-US" sz="33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Soft </a:t>
            </a:r>
            <a:r>
              <a:rPr lang="en-US" sz="3300" dirty="0">
                <a:solidFill>
                  <a:srgbClr val="002060"/>
                </a:solidFill>
              </a:rPr>
              <a:t>drinks, fruit drinks, sports </a:t>
            </a:r>
            <a:r>
              <a:rPr lang="en-US" sz="3300" dirty="0" smtClean="0">
                <a:solidFill>
                  <a:srgbClr val="002060"/>
                </a:solidFill>
              </a:rPr>
              <a:t>drinks, buttermilk and </a:t>
            </a:r>
            <a:r>
              <a:rPr lang="en-US" sz="3300" dirty="0">
                <a:solidFill>
                  <a:srgbClr val="002060"/>
                </a:solidFill>
              </a:rPr>
              <a:t>sweetened hot and cold drinks </a:t>
            </a:r>
            <a:r>
              <a:rPr lang="en-US" sz="3300" dirty="0" smtClean="0">
                <a:solidFill>
                  <a:srgbClr val="002060"/>
                </a:solidFill>
              </a:rPr>
              <a:t>add </a:t>
            </a:r>
            <a:r>
              <a:rPr lang="en-US" sz="3300" dirty="0">
                <a:solidFill>
                  <a:srgbClr val="002060"/>
                </a:solidFill>
              </a:rPr>
              <a:t>extra calories, sugar, and caffeine. </a:t>
            </a:r>
            <a:endParaRPr lang="en-US" sz="33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Water </a:t>
            </a:r>
            <a:r>
              <a:rPr lang="en-US" sz="3300" dirty="0">
                <a:solidFill>
                  <a:srgbClr val="002060"/>
                </a:solidFill>
              </a:rPr>
              <a:t>promotes hydration without extra calories. </a:t>
            </a:r>
            <a:endParaRPr lang="en-US" sz="33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300" dirty="0" smtClean="0">
                <a:solidFill>
                  <a:srgbClr val="002060"/>
                </a:solidFill>
              </a:rPr>
              <a:t>Drink </a:t>
            </a:r>
            <a:r>
              <a:rPr lang="en-US" sz="3300" dirty="0">
                <a:solidFill>
                  <a:srgbClr val="002060"/>
                </a:solidFill>
              </a:rPr>
              <a:t>more in hot weather or </a:t>
            </a:r>
            <a:r>
              <a:rPr lang="en-US" sz="3300" dirty="0" smtClean="0">
                <a:solidFill>
                  <a:srgbClr val="002060"/>
                </a:solidFill>
              </a:rPr>
              <a:t>when very </a:t>
            </a:r>
            <a:r>
              <a:rPr lang="en-US" sz="3300" dirty="0">
                <a:solidFill>
                  <a:srgbClr val="002060"/>
                </a:solidFill>
              </a:rPr>
              <a:t>active.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Vegetables </a:t>
            </a:r>
            <a:r>
              <a:rPr lang="en-US" b="1" dirty="0">
                <a:solidFill>
                  <a:srgbClr val="FF0000"/>
                </a:solidFill>
              </a:rPr>
              <a:t>and Fruit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15"/>
            <a:ext cx="8363272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Provide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carbohydrate, vitamins A and C, magnesium and potassium as well as some B vitamins such as folate </a:t>
            </a:r>
            <a:endParaRPr lang="en-US" sz="2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Naturally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low in fat and calories </a:t>
            </a:r>
            <a:endParaRPr lang="en-US" sz="2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Diets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rich in vegetables and fruit are linked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with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lower risk of cardiovascular 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disease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and some types of cancer </a:t>
            </a:r>
          </a:p>
          <a:p>
            <a:pPr algn="just"/>
            <a:r>
              <a:rPr lang="en-US" sz="2600" dirty="0">
                <a:latin typeface="Arial" panose="020B0604020202020204" pitchFamily="34" charset="0"/>
              </a:rPr>
              <a:t>•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Directional Statements</a:t>
            </a:r>
            <a:r>
              <a:rPr lang="en-US" sz="2600" dirty="0">
                <a:latin typeface="Arial" panose="020B0604020202020204" pitchFamily="34" charset="0"/>
              </a:rPr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Eat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at least one dark green and one orange </a:t>
            </a:r>
            <a:endParaRPr lang="en-US" sz="2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vegetable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each day. </a:t>
            </a:r>
          </a:p>
          <a:p>
            <a:pPr algn="just"/>
            <a:r>
              <a:rPr lang="en-US" sz="2600" dirty="0" smtClean="0">
                <a:solidFill>
                  <a:srgbClr val="002060"/>
                </a:solidFill>
                <a:latin typeface="Wingdings" panose="05000000000000000000" pitchFamily="2" charset="2"/>
              </a:rPr>
              <a:t></a:t>
            </a:r>
            <a:r>
              <a:rPr lang="en-US" sz="2600" dirty="0">
                <a:solidFill>
                  <a:srgbClr val="002060"/>
                </a:solidFill>
                <a:latin typeface="Wingdings" panose="05000000000000000000" pitchFamily="2" charset="2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vegetables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and fruit more often than juice.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Choose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vegetables and fruit prepared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with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little or </a:t>
            </a:r>
            <a:endParaRPr lang="en-US" sz="2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no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added fat, sugar or salt.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h\AppData\Local\Microsoft\Windows\Temporary Internet Files\Content.IE5\LYOM7L37\MP900448302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6028"/>
            <a:ext cx="9144000" cy="69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Why 5 a Day?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412776"/>
            <a:ext cx="669674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500" dirty="0" smtClean="0">
                <a:solidFill>
                  <a:srgbClr val="FF0000"/>
                </a:solidFill>
              </a:rPr>
              <a:t>400g fruit and vegetables a day can help us to stay healthy</a:t>
            </a:r>
          </a:p>
          <a:p>
            <a:pPr algn="just"/>
            <a:endParaRPr lang="en-GB" sz="25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2060"/>
                </a:solidFill>
              </a:rPr>
              <a:t>Great source of antioxidants, vitamins and minerals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2060"/>
                </a:solidFill>
              </a:rPr>
              <a:t>Make a good healthy, handy and sometimes cheap snack i.e. </a:t>
            </a:r>
            <a:r>
              <a:rPr lang="en-GB" sz="2500" dirty="0" err="1" smtClean="0">
                <a:solidFill>
                  <a:srgbClr val="002060"/>
                </a:solidFill>
              </a:rPr>
              <a:t>banana,papaya</a:t>
            </a:r>
            <a:r>
              <a:rPr lang="en-GB" sz="2500" dirty="0" smtClean="0">
                <a:solidFill>
                  <a:srgbClr val="002060"/>
                </a:solidFill>
              </a:rPr>
              <a:t>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2060"/>
                </a:solidFill>
              </a:rPr>
              <a:t>Help to prevent constipation due to their high dietary fibre content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500" dirty="0">
                <a:solidFill>
                  <a:srgbClr val="002060"/>
                </a:solidFill>
              </a:rPr>
              <a:t>M</a:t>
            </a:r>
            <a:r>
              <a:rPr lang="en-GB" sz="2500" dirty="0" smtClean="0">
                <a:solidFill>
                  <a:srgbClr val="002060"/>
                </a:solidFill>
              </a:rPr>
              <a:t>ay reduce </a:t>
            </a:r>
            <a:r>
              <a:rPr lang="en-GB" sz="2500" dirty="0">
                <a:solidFill>
                  <a:srgbClr val="002060"/>
                </a:solidFill>
              </a:rPr>
              <a:t>risk of </a:t>
            </a:r>
            <a:r>
              <a:rPr lang="en-GB" sz="2500" dirty="0" smtClean="0">
                <a:solidFill>
                  <a:srgbClr val="002060"/>
                </a:solidFill>
              </a:rPr>
              <a:t>cancer, heart disease and stroke</a:t>
            </a:r>
          </a:p>
          <a:p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Carbohydrates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u="sng" dirty="0" smtClean="0"/>
              <a:t>Q</a:t>
            </a:r>
            <a:r>
              <a:rPr lang="en-GB" b="1" i="1" u="sng" dirty="0" smtClean="0">
                <a:solidFill>
                  <a:srgbClr val="002060"/>
                </a:solidFill>
              </a:rPr>
              <a:t>: </a:t>
            </a:r>
            <a:r>
              <a:rPr lang="en-GB" i="1" u="sng" dirty="0" smtClean="0">
                <a:solidFill>
                  <a:srgbClr val="002060"/>
                </a:solidFill>
              </a:rPr>
              <a:t>What are they?</a:t>
            </a:r>
          </a:p>
          <a:p>
            <a:pPr marL="0" indent="0" algn="just">
              <a:buNone/>
            </a:pPr>
            <a:r>
              <a:rPr lang="en-GB" b="1" dirty="0" smtClean="0">
                <a:solidFill>
                  <a:srgbClr val="002060"/>
                </a:solidFill>
              </a:rPr>
              <a:t>A: </a:t>
            </a:r>
            <a:r>
              <a:rPr lang="en-GB" dirty="0" smtClean="0">
                <a:solidFill>
                  <a:srgbClr val="002060"/>
                </a:solidFill>
              </a:rPr>
              <a:t>Sugars and starches that provide our bodies with energy (calories) to function</a:t>
            </a:r>
          </a:p>
          <a:p>
            <a:pPr marL="0" indent="0" algn="just">
              <a:buNone/>
            </a:pPr>
            <a:endParaRPr lang="en-GB" sz="15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</a:rPr>
              <a:t>Dietary sources come in two forms;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Simple</a:t>
            </a:r>
          </a:p>
          <a:p>
            <a:pPr lvl="1" algn="just"/>
            <a:r>
              <a:rPr lang="en-GB" dirty="0">
                <a:solidFill>
                  <a:srgbClr val="002060"/>
                </a:solidFill>
              </a:rPr>
              <a:t>F</a:t>
            </a:r>
            <a:r>
              <a:rPr lang="en-GB" dirty="0" smtClean="0">
                <a:solidFill>
                  <a:srgbClr val="002060"/>
                </a:solidFill>
              </a:rPr>
              <a:t>ructose </a:t>
            </a:r>
            <a:r>
              <a:rPr lang="en-GB" dirty="0">
                <a:solidFill>
                  <a:srgbClr val="002060"/>
                </a:solidFill>
              </a:rPr>
              <a:t>(fruit sugar</a:t>
            </a:r>
            <a:r>
              <a:rPr lang="en-GB" dirty="0" smtClean="0">
                <a:solidFill>
                  <a:srgbClr val="002060"/>
                </a:solidFill>
              </a:rPr>
              <a:t>), sucrose (table sugar), lactose (milk sugar) and glucose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Sweets, sugary pop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Complex/starchy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Bread, flour, rice, pasta, breakfast cereals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Good source of calcium, iron and B vitamins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rgbClr val="002060"/>
                </a:solidFill>
              </a:rPr>
              <a:t>Fruit and vegetables and pulses also provide carbohydrates; a mixture of starches and sugars</a:t>
            </a:r>
          </a:p>
          <a:p>
            <a:pPr marL="0" indent="0" algn="just">
              <a:buNone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</a:rPr>
              <a:t>Recommended dietary intake: </a:t>
            </a:r>
            <a:r>
              <a:rPr lang="en-GB" b="1" dirty="0" smtClean="0">
                <a:solidFill>
                  <a:srgbClr val="002060"/>
                </a:solidFill>
              </a:rPr>
              <a:t>33% starchy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carbs, 50% total carbs</a:t>
            </a:r>
            <a:endParaRPr lang="en-GB" dirty="0" smtClean="0">
              <a:solidFill>
                <a:srgbClr val="002060"/>
              </a:solidFill>
            </a:endParaRPr>
          </a:p>
          <a:p>
            <a:pPr indent="-250825" algn="just"/>
            <a:r>
              <a:rPr lang="en-GB" sz="2800" dirty="0" smtClean="0">
                <a:solidFill>
                  <a:srgbClr val="002060"/>
                </a:solidFill>
              </a:rPr>
              <a:t>Our bodies store unused carbohydrate in the liver and muscles but when full, excess carbohydrate is stored as fat</a:t>
            </a:r>
          </a:p>
          <a:p>
            <a:pPr marL="342900" lvl="1" indent="-250825" algn="just">
              <a:buFont typeface="Arial" pitchFamily="34" charset="0"/>
              <a:buChar char="•"/>
              <a:tabLst>
                <a:tab pos="360363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Too little carbs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 weakness, poor concentration (not enough fuel to the brain), constipation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u="sng" dirty="0" smtClean="0"/>
              <a:t>Q:</a:t>
            </a:r>
            <a:r>
              <a:rPr lang="en-GB" i="1" u="sng" dirty="0" smtClean="0"/>
              <a:t> </a:t>
            </a:r>
            <a:r>
              <a:rPr lang="en-GB" i="1" u="sng" dirty="0" smtClean="0">
                <a:solidFill>
                  <a:srgbClr val="FF0000"/>
                </a:solidFill>
              </a:rPr>
              <a:t>Are carbohydrates fattening?</a:t>
            </a:r>
          </a:p>
          <a:p>
            <a:pPr marL="0" indent="0" algn="just">
              <a:buNone/>
            </a:pPr>
            <a:r>
              <a:rPr lang="en-GB" sz="3000" b="1" dirty="0" smtClean="0"/>
              <a:t>A:  </a:t>
            </a:r>
            <a:r>
              <a:rPr lang="en-GB" sz="3000" dirty="0" smtClean="0">
                <a:solidFill>
                  <a:srgbClr val="002060"/>
                </a:solidFill>
              </a:rPr>
              <a:t>Gram for gram carbohydrates contain less than half as many calories as fat.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Cooking methods affect the calorie content of carbohydrate foods, as does adding fats and oils to taste </a:t>
            </a:r>
            <a:r>
              <a:rPr lang="en-GB" dirty="0" err="1" smtClean="0">
                <a:solidFill>
                  <a:srgbClr val="002060"/>
                </a:solidFill>
              </a:rPr>
              <a:t>eg</a:t>
            </a:r>
            <a:r>
              <a:rPr lang="en-GB" dirty="0" smtClean="0">
                <a:solidFill>
                  <a:srgbClr val="002060"/>
                </a:solidFill>
              </a:rPr>
              <a:t>: Potatoes</a:t>
            </a:r>
            <a:endParaRPr lang="en-GB" dirty="0">
              <a:solidFill>
                <a:srgbClr val="002060"/>
              </a:solidFill>
            </a:endParaRPr>
          </a:p>
          <a:p>
            <a:pPr marL="68263" lvl="1" indent="0" algn="just">
              <a:buNone/>
            </a:pPr>
            <a:r>
              <a:rPr lang="en-GB" sz="3200" b="1" i="1" u="sng" dirty="0" smtClean="0"/>
              <a:t>Q:</a:t>
            </a:r>
            <a:r>
              <a:rPr lang="en-GB" sz="3200" i="1" u="sng" dirty="0" smtClean="0"/>
              <a:t> </a:t>
            </a:r>
            <a:r>
              <a:rPr lang="en-GB" sz="3200" i="1" u="sng" dirty="0" smtClean="0">
                <a:solidFill>
                  <a:srgbClr val="FF0000"/>
                </a:solidFill>
              </a:rPr>
              <a:t>What about low carbohydrate diets?</a:t>
            </a:r>
          </a:p>
          <a:p>
            <a:pPr marL="68263" lvl="1" indent="0" algn="just">
              <a:buNone/>
            </a:pPr>
            <a:r>
              <a:rPr lang="en-GB" sz="3000" b="1" dirty="0" smtClean="0"/>
              <a:t>A: </a:t>
            </a:r>
            <a:r>
              <a:rPr lang="en-GB" sz="3000" dirty="0">
                <a:solidFill>
                  <a:srgbClr val="002060"/>
                </a:solidFill>
              </a:rPr>
              <a:t>Low </a:t>
            </a:r>
            <a:r>
              <a:rPr lang="en-GB" sz="3000" dirty="0" smtClean="0">
                <a:solidFill>
                  <a:srgbClr val="002060"/>
                </a:solidFill>
              </a:rPr>
              <a:t>carbohydrate </a:t>
            </a:r>
            <a:r>
              <a:rPr lang="en-GB" sz="3000" dirty="0">
                <a:solidFill>
                  <a:srgbClr val="002060"/>
                </a:solidFill>
              </a:rPr>
              <a:t>diets </a:t>
            </a:r>
            <a:r>
              <a:rPr lang="en-GB" sz="3000" dirty="0" smtClean="0">
                <a:solidFill>
                  <a:srgbClr val="002060"/>
                </a:solidFill>
              </a:rPr>
              <a:t>don’t </a:t>
            </a:r>
            <a:r>
              <a:rPr lang="en-GB" sz="3000" dirty="0">
                <a:solidFill>
                  <a:srgbClr val="002060"/>
                </a:solidFill>
              </a:rPr>
              <a:t>represent </a:t>
            </a:r>
            <a:r>
              <a:rPr lang="en-GB" sz="3000" dirty="0" smtClean="0">
                <a:solidFill>
                  <a:srgbClr val="002060"/>
                </a:solidFill>
              </a:rPr>
              <a:t>each </a:t>
            </a:r>
            <a:r>
              <a:rPr lang="en-GB" sz="3000" dirty="0">
                <a:solidFill>
                  <a:srgbClr val="002060"/>
                </a:solidFill>
              </a:rPr>
              <a:t>food </a:t>
            </a:r>
            <a:r>
              <a:rPr lang="en-GB" sz="3000" dirty="0" smtClean="0">
                <a:solidFill>
                  <a:srgbClr val="002060"/>
                </a:solidFill>
              </a:rPr>
              <a:t>group. Our </a:t>
            </a:r>
            <a:r>
              <a:rPr lang="en-GB" sz="3000" dirty="0">
                <a:solidFill>
                  <a:srgbClr val="002060"/>
                </a:solidFill>
              </a:rPr>
              <a:t>body quickly moves </a:t>
            </a:r>
            <a:r>
              <a:rPr lang="en-GB" sz="3000" dirty="0" smtClean="0">
                <a:solidFill>
                  <a:srgbClr val="002060"/>
                </a:solidFill>
              </a:rPr>
              <a:t>from obtaining energy from fat stores onto </a:t>
            </a:r>
            <a:r>
              <a:rPr lang="en-GB" sz="3000" dirty="0">
                <a:solidFill>
                  <a:srgbClr val="002060"/>
                </a:solidFill>
              </a:rPr>
              <a:t>digesting </a:t>
            </a:r>
            <a:r>
              <a:rPr lang="en-GB" sz="3000" dirty="0" smtClean="0">
                <a:solidFill>
                  <a:srgbClr val="002060"/>
                </a:solidFill>
              </a:rPr>
              <a:t>muscles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txBody>
          <a:bodyPr>
            <a:normAutofit fontScale="925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May     risk of type 2 diabetes, heart disease and some </a:t>
            </a:r>
            <a:r>
              <a:rPr lang="en-GB" dirty="0" smtClean="0">
                <a:solidFill>
                  <a:srgbClr val="002060"/>
                </a:solidFill>
              </a:rPr>
              <a:t>cancers</a:t>
            </a:r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Aim for 3 servings daily</a:t>
            </a:r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Low ‘GI’ (slow release of energy) which may keep you fuller for longer</a:t>
            </a:r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Look out for ‘Whole’ before the name of the cereal</a:t>
            </a:r>
          </a:p>
          <a:p>
            <a:pPr marL="457200" lvl="1" indent="0" algn="just">
              <a:buNone/>
            </a:pPr>
            <a:r>
              <a:rPr lang="en-GB" sz="2600" b="1" u="sng" dirty="0" smtClean="0">
                <a:solidFill>
                  <a:srgbClr val="FF0000"/>
                </a:solidFill>
              </a:rPr>
              <a:t>Ideas:</a:t>
            </a:r>
          </a:p>
          <a:p>
            <a:pPr lvl="2" algn="just"/>
            <a:r>
              <a:rPr lang="en-GB" sz="2600" dirty="0">
                <a:solidFill>
                  <a:srgbClr val="002060"/>
                </a:solidFill>
              </a:rPr>
              <a:t>Wholegrain cereals and cereal bars with yoghurt or milk for breakfast or as </a:t>
            </a:r>
            <a:r>
              <a:rPr lang="en-GB" sz="2600" dirty="0" smtClean="0">
                <a:solidFill>
                  <a:srgbClr val="002060"/>
                </a:solidFill>
              </a:rPr>
              <a:t>snacks</a:t>
            </a:r>
          </a:p>
          <a:p>
            <a:pPr lvl="2" algn="just"/>
            <a:r>
              <a:rPr lang="en-GB" sz="2600" dirty="0" smtClean="0">
                <a:solidFill>
                  <a:srgbClr val="002060"/>
                </a:solidFill>
              </a:rPr>
              <a:t>Wholemeal, granary, multigrain bread instead of white</a:t>
            </a:r>
          </a:p>
          <a:p>
            <a:pPr lvl="2" algn="just"/>
            <a:r>
              <a:rPr lang="en-GB" sz="2600" dirty="0" smtClean="0">
                <a:solidFill>
                  <a:srgbClr val="002060"/>
                </a:solidFill>
              </a:rPr>
              <a:t>Oatmeal and whole-oats to make flapjack</a:t>
            </a:r>
          </a:p>
          <a:p>
            <a:pPr lvl="2" algn="just"/>
            <a:r>
              <a:rPr lang="en-GB" sz="2600" dirty="0" err="1" smtClean="0">
                <a:solidFill>
                  <a:srgbClr val="002060"/>
                </a:solidFill>
              </a:rPr>
              <a:t>Quinoa</a:t>
            </a:r>
            <a:r>
              <a:rPr lang="en-GB" sz="2600" dirty="0" smtClean="0">
                <a:solidFill>
                  <a:srgbClr val="002060"/>
                </a:solidFill>
              </a:rPr>
              <a:t>, bulgur wheat, brown rice in salads or with curries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03263" y="621305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Protein: Meat, Fish and Alternatives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33400" lvl="1" indent="-457200"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Moderate amounts</a:t>
            </a:r>
          </a:p>
          <a:p>
            <a:pPr marL="533400" lvl="1" indent="-457200"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Choose low fat/lean options where possible</a:t>
            </a:r>
          </a:p>
          <a:p>
            <a:pPr marL="869950" lvl="3" indent="-342900" algn="just"/>
            <a:r>
              <a:rPr lang="en-GB" sz="2400" dirty="0" smtClean="0">
                <a:solidFill>
                  <a:srgbClr val="002060"/>
                </a:solidFill>
              </a:rPr>
              <a:t>Cut visible fat off meat products and avoid poultry skin</a:t>
            </a:r>
          </a:p>
          <a:p>
            <a:pPr marL="527050" lvl="1" indent="-457200"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Try avoid processed meat products due to their high saturated fat content</a:t>
            </a:r>
          </a:p>
          <a:p>
            <a:pPr marL="527050" lvl="1" indent="-457200"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Fish twice a week (not fried!), one oily</a:t>
            </a:r>
          </a:p>
          <a:p>
            <a:pPr marL="527050" lvl="1" indent="-457200"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Eggs – FSA puts no limit on intake</a:t>
            </a:r>
          </a:p>
          <a:p>
            <a:pPr marL="527050" lvl="1" indent="-457200" algn="just">
              <a:buFont typeface="Wingdings" panose="05000000000000000000" pitchFamily="2" charset="2"/>
              <a:buChar char="Ø"/>
            </a:pPr>
            <a:r>
              <a:rPr lang="en-GB" sz="2800" dirty="0" err="1" smtClean="0">
                <a:solidFill>
                  <a:srgbClr val="002060"/>
                </a:solidFill>
              </a:rPr>
              <a:t>Mycoprotein</a:t>
            </a:r>
            <a:r>
              <a:rPr lang="en-GB" sz="2800" dirty="0" smtClean="0">
                <a:solidFill>
                  <a:srgbClr val="002060"/>
                </a:solidFill>
              </a:rPr>
              <a:t> (</a:t>
            </a:r>
            <a:r>
              <a:rPr lang="en-GB" sz="2800" dirty="0" err="1" smtClean="0">
                <a:solidFill>
                  <a:srgbClr val="002060"/>
                </a:solidFill>
              </a:rPr>
              <a:t>Quorn</a:t>
            </a:r>
            <a:r>
              <a:rPr lang="en-GB" sz="2800" baseline="30000" dirty="0" err="1" smtClean="0">
                <a:solidFill>
                  <a:srgbClr val="002060"/>
                </a:solidFill>
              </a:rPr>
              <a:t>TM</a:t>
            </a:r>
            <a:r>
              <a:rPr lang="en-GB" sz="2800" dirty="0" smtClean="0">
                <a:solidFill>
                  <a:srgbClr val="002060"/>
                </a:solidFill>
              </a:rPr>
              <a:t>), </a:t>
            </a:r>
            <a:r>
              <a:rPr lang="en-GB" sz="2800" dirty="0" smtClean="0">
                <a:solidFill>
                  <a:srgbClr val="FF0000"/>
                </a:solidFill>
              </a:rPr>
              <a:t>soya protein and tofu</a:t>
            </a:r>
            <a:r>
              <a:rPr lang="en-GB" sz="2800" dirty="0" smtClean="0">
                <a:solidFill>
                  <a:srgbClr val="002060"/>
                </a:solidFill>
              </a:rPr>
              <a:t> are also good low fat protein sources</a:t>
            </a:r>
            <a:endParaRPr lang="en-GB" sz="2800" baseline="30000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Protein: Milk and Dairy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2-3 portions daily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Milk (1/3 pint), cheese (40g), yoghurt (1 pot)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Healthy adults should choose low fat options if possible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Plant based alternative milk drinks i.e. soya better to get fortified sugar free version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Snack/dessert idea: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Try plain yoghurt with strawberries or blueberries for sweetness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or adding it to curries instead of cream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High Fat/Sugary Foods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&lt;8% of intake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Can be consumed as part of a healthy balanced diet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Include crisps, sweets, cakes, biscuits, sugary drinks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Provide relatively little nutritional benefit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/>
              <a:t>Many are highly processed so may contribute a large amount of salt to the diet</a:t>
            </a:r>
            <a:endParaRPr lang="en-GB" dirty="0"/>
          </a:p>
        </p:txBody>
      </p:sp>
      <p:pic>
        <p:nvPicPr>
          <p:cNvPr id="4099" name="Picture 3" descr="C:\Users\Sarah\AppData\Local\Microsoft\Windows\Temporary Internet Files\Content.IE5\VIT1GWJT\MP90044870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19443" r="18262"/>
          <a:stretch/>
        </p:blipFill>
        <p:spPr bwMode="auto">
          <a:xfrm>
            <a:off x="7416636" y="104778"/>
            <a:ext cx="1718077" cy="11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INTRODUCTION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What are the Benefits of Healthy Eating? 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Helps </a:t>
            </a:r>
            <a:r>
              <a:rPr lang="en-US" sz="2800" dirty="0">
                <a:solidFill>
                  <a:srgbClr val="002060"/>
                </a:solidFill>
              </a:rPr>
              <a:t>us grow and develop properly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Helps </a:t>
            </a:r>
            <a:r>
              <a:rPr lang="en-US" sz="2800" dirty="0">
                <a:solidFill>
                  <a:srgbClr val="002060"/>
                </a:solidFill>
              </a:rPr>
              <a:t>to reduce the risk of developing diseases like heart disease, diabetes, obesity and cancer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Helps </a:t>
            </a:r>
            <a:r>
              <a:rPr lang="en-US" sz="2800" dirty="0">
                <a:solidFill>
                  <a:srgbClr val="002060"/>
                </a:solidFill>
              </a:rPr>
              <a:t>us to look, feel and perform better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</a:rPr>
              <a:t>Fat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29600" cy="4933950"/>
          </a:xfrm>
        </p:spPr>
        <p:txBody>
          <a:bodyPr>
            <a:normAutofit/>
          </a:bodyPr>
          <a:lstStyle/>
          <a:p>
            <a:pPr marL="449263" indent="0" algn="just"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latin typeface="+mj-lt"/>
              </a:rPr>
              <a:t>We need some fats in our diet as they provide energy and some vitamins. Some our body cannot make; essential fatty acids (EFAs)</a:t>
            </a:r>
          </a:p>
          <a:p>
            <a:pPr marL="400050" indent="-400050" eaLnBrk="1" hangingPunct="1">
              <a:buFont typeface="Wingdings" pitchFamily="2" charset="2"/>
              <a:buNone/>
              <a:defRPr/>
            </a:pPr>
            <a:endParaRPr lang="en-GB" sz="1800" dirty="0" smtClean="0">
              <a:latin typeface="+mj-lt"/>
            </a:endParaRPr>
          </a:p>
          <a:p>
            <a:pPr marL="787400" eaLnBrk="1" hangingPunct="1">
              <a:defRPr/>
            </a:pPr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Saturated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GB" sz="2400" b="1" dirty="0" smtClean="0">
                <a:latin typeface="+mj-lt"/>
              </a:rPr>
              <a:t>(animal products)</a:t>
            </a:r>
          </a:p>
          <a:p>
            <a:pPr marL="787400" eaLnBrk="1" hangingPunct="1">
              <a:defRPr/>
            </a:pPr>
            <a:r>
              <a:rPr lang="en-GB" sz="2400" b="1" u="sng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Trans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	</a:t>
            </a:r>
            <a:r>
              <a:rPr lang="en-GB" sz="24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  </a:t>
            </a:r>
            <a:r>
              <a:rPr lang="en-GB" sz="2400" b="1" dirty="0" smtClean="0">
                <a:latin typeface="+mj-lt"/>
                <a:sym typeface="Wingdings" pitchFamily="2" charset="2"/>
              </a:rPr>
              <a:t>(cakes/biscuits)</a:t>
            </a:r>
          </a:p>
          <a:p>
            <a:pPr marL="444500" indent="0" eaLnBrk="1" hangingPunct="1">
              <a:buNone/>
              <a:defRPr/>
            </a:pPr>
            <a:r>
              <a:rPr lang="en-GB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	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				</a:t>
            </a:r>
            <a:r>
              <a:rPr lang="en-GB" sz="2400" b="1" dirty="0" smtClean="0">
                <a:latin typeface="+mj-lt"/>
                <a:sym typeface="Wingdings" pitchFamily="2" charset="2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blood cholesterol</a:t>
            </a:r>
          </a:p>
          <a:p>
            <a:pPr marL="444500" indent="0" eaLnBrk="1" hangingPunct="1">
              <a:buNone/>
              <a:defRPr/>
            </a:pPr>
            <a:endParaRPr lang="en-GB" sz="2400" b="1" dirty="0" smtClean="0">
              <a:solidFill>
                <a:srgbClr val="FF0000"/>
              </a:solidFill>
              <a:latin typeface="+mj-lt"/>
            </a:endParaRPr>
          </a:p>
          <a:p>
            <a:pPr marL="787400">
              <a:defRPr/>
            </a:pPr>
            <a:r>
              <a:rPr lang="en-GB" sz="2400" b="1" u="sng" dirty="0" smtClean="0">
                <a:solidFill>
                  <a:srgbClr val="009900"/>
                </a:solidFill>
                <a:latin typeface="+mj-lt"/>
              </a:rPr>
              <a:t>Monounsaturated</a:t>
            </a:r>
            <a:r>
              <a:rPr lang="en-GB" sz="2400" b="1" dirty="0" smtClean="0">
                <a:solidFill>
                  <a:srgbClr val="009900"/>
                </a:solidFill>
                <a:latin typeface="+mj-lt"/>
              </a:rPr>
              <a:t>	</a:t>
            </a:r>
            <a:r>
              <a:rPr lang="en-GB" sz="2400" b="1" dirty="0" smtClean="0"/>
              <a:t>(olive/rapeseed oils, avocados)</a:t>
            </a:r>
            <a:endParaRPr lang="en-GB" sz="2400" b="1" dirty="0">
              <a:solidFill>
                <a:srgbClr val="00B050"/>
              </a:solidFill>
              <a:latin typeface="+mj-lt"/>
            </a:endParaRPr>
          </a:p>
          <a:p>
            <a:pPr marL="787400">
              <a:defRPr/>
            </a:pPr>
            <a:r>
              <a:rPr lang="en-GB" sz="2400" b="1" u="sng" dirty="0" smtClean="0">
                <a:solidFill>
                  <a:srgbClr val="009900"/>
                </a:solidFill>
                <a:latin typeface="+mj-lt"/>
              </a:rPr>
              <a:t>Polyunsaturated</a:t>
            </a:r>
            <a:r>
              <a:rPr lang="en-GB" sz="2400" b="1" dirty="0" smtClean="0">
                <a:solidFill>
                  <a:srgbClr val="009900"/>
                </a:solidFill>
                <a:latin typeface="+mj-lt"/>
              </a:rPr>
              <a:t>	</a:t>
            </a:r>
            <a:r>
              <a:rPr lang="en-GB" sz="2400" b="1" dirty="0" smtClean="0"/>
              <a:t>(sunflower, corn, sesame oil)</a:t>
            </a:r>
            <a:endParaRPr lang="en-GB" sz="2400" b="1" dirty="0">
              <a:solidFill>
                <a:srgbClr val="00B050"/>
              </a:solidFill>
              <a:latin typeface="+mj-lt"/>
            </a:endParaRPr>
          </a:p>
          <a:p>
            <a:pPr marL="444500" lvl="1" indent="0">
              <a:buNone/>
              <a:defRPr/>
            </a:pP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					</a:t>
            </a:r>
            <a:r>
              <a:rPr lang="en-GB" sz="2400" b="1" dirty="0">
                <a:solidFill>
                  <a:srgbClr val="009900"/>
                </a:solidFill>
                <a:sym typeface="Wingdings" pitchFamily="2" charset="2"/>
              </a:rPr>
              <a:t></a:t>
            </a:r>
            <a:r>
              <a:rPr lang="en-GB" sz="2400" b="1" dirty="0">
                <a:solidFill>
                  <a:srgbClr val="009900"/>
                </a:solidFill>
              </a:rPr>
              <a:t> blood </a:t>
            </a:r>
            <a:r>
              <a:rPr lang="en-GB" sz="2400" b="1" dirty="0" smtClean="0">
                <a:solidFill>
                  <a:srgbClr val="009900"/>
                </a:solidFill>
              </a:rPr>
              <a:t>cholesterol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Omega 3</a:t>
            </a:r>
          </a:p>
        </p:txBody>
      </p:sp>
      <p:sp>
        <p:nvSpPr>
          <p:cNvPr id="9220" name="Text Box 26"/>
          <p:cNvSpPr txBox="1">
            <a:spLocks noChangeArrowheads="1"/>
          </p:cNvSpPr>
          <p:nvPr/>
        </p:nvSpPr>
        <p:spPr bwMode="auto">
          <a:xfrm>
            <a:off x="6804025" y="5589588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9221" name="Picture 33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11206" b="3622"/>
          <a:stretch>
            <a:fillRect/>
          </a:stretch>
        </p:blipFill>
        <p:spPr bwMode="auto">
          <a:xfrm>
            <a:off x="5037931" y="1142999"/>
            <a:ext cx="35004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34"/>
          <p:cNvSpPr txBox="1">
            <a:spLocks noChangeArrowheads="1"/>
          </p:cNvSpPr>
          <p:nvPr/>
        </p:nvSpPr>
        <p:spPr bwMode="auto">
          <a:xfrm>
            <a:off x="107950" y="170021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9223" name="Text Box 35"/>
          <p:cNvSpPr txBox="1">
            <a:spLocks noChangeArrowheads="1"/>
          </p:cNvSpPr>
          <p:nvPr/>
        </p:nvSpPr>
        <p:spPr bwMode="auto">
          <a:xfrm>
            <a:off x="5037931" y="1600248"/>
            <a:ext cx="35321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Sardines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Salmon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Mackerel, kippers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Herrings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Tuna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 smtClean="0">
                <a:solidFill>
                  <a:srgbClr val="002060"/>
                </a:solidFill>
              </a:rPr>
              <a:t>Swordfish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 Any fish/sea food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414" y="2852936"/>
            <a:ext cx="4100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>
              <a:defRPr/>
            </a:pPr>
            <a:r>
              <a:rPr lang="en-GB" sz="2400" b="1" u="sng" dirty="0" smtClean="0">
                <a:solidFill>
                  <a:srgbClr val="009900"/>
                </a:solidFill>
              </a:rPr>
              <a:t>Plant sources</a:t>
            </a:r>
            <a:r>
              <a:rPr lang="en-GB" sz="2400" b="1" dirty="0" smtClean="0"/>
              <a:t> </a:t>
            </a:r>
            <a:r>
              <a:rPr lang="en-GB" sz="2400" b="1" dirty="0" smtClean="0">
                <a:sym typeface="Wingdings" pitchFamily="2" charset="2"/>
              </a:rPr>
              <a:t>linseed</a:t>
            </a:r>
            <a:r>
              <a:rPr lang="en-GB" sz="2400" b="1" dirty="0">
                <a:sym typeface="Wingdings" pitchFamily="2" charset="2"/>
              </a:rPr>
              <a:t>, walnuts and walnut </a:t>
            </a:r>
            <a:r>
              <a:rPr lang="en-GB" sz="2400" b="1" dirty="0" smtClean="0">
                <a:sym typeface="Wingdings" pitchFamily="2" charset="2"/>
              </a:rPr>
              <a:t>oil</a:t>
            </a:r>
          </a:p>
          <a:p>
            <a:pPr marL="84138">
              <a:defRPr/>
            </a:pPr>
            <a:endParaRPr lang="en-GB" sz="2400" b="1" dirty="0" smtClean="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009900"/>
                </a:solidFill>
                <a:sym typeface="Wingdings" pitchFamily="2" charset="2"/>
              </a:rPr>
              <a:t>Healthy </a:t>
            </a:r>
            <a:r>
              <a:rPr lang="en-GB" sz="2400" b="1" dirty="0">
                <a:solidFill>
                  <a:srgbClr val="009900"/>
                </a:solidFill>
                <a:sym typeface="Wingdings" pitchFamily="2" charset="2"/>
              </a:rPr>
              <a:t>Heart</a:t>
            </a:r>
            <a:endParaRPr lang="en-GB" sz="2400" b="1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2060"/>
                </a:solidFill>
              </a:rPr>
              <a:t>EFAs: our </a:t>
            </a:r>
            <a:r>
              <a:rPr lang="en-GB" sz="2400" dirty="0">
                <a:solidFill>
                  <a:srgbClr val="002060"/>
                </a:solidFill>
              </a:rPr>
              <a:t>body cannot make them so we have to obtain them through dietary </a:t>
            </a:r>
            <a:r>
              <a:rPr lang="en-GB" sz="2400" dirty="0" smtClean="0">
                <a:solidFill>
                  <a:srgbClr val="002060"/>
                </a:solidFill>
              </a:rPr>
              <a:t>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Grill, boil, steam or poach instead of frying and roasting</a:t>
            </a:r>
            <a:endParaRPr lang="en-GB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Cutting off all visible fat, removing poultry skins, skim fat off mince from casseroles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Use an olive based or low fat spread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instead of butter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Choose lower fat dairy products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Keep hidden sources of saturated fat </a:t>
            </a:r>
            <a:r>
              <a:rPr lang="en-GB" dirty="0">
                <a:solidFill>
                  <a:srgbClr val="002060"/>
                </a:solidFill>
              </a:rPr>
              <a:t>to a </a:t>
            </a:r>
            <a:r>
              <a:rPr lang="en-GB" dirty="0" smtClean="0">
                <a:solidFill>
                  <a:srgbClr val="002060"/>
                </a:solidFill>
              </a:rPr>
              <a:t>minimum i.e. biscuits, pies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How to   saturated fat intake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1720" y="621305"/>
            <a:ext cx="0" cy="431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Salt is falling, all around 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Consuming too much salt in our diet can lead to high blood pressure </a:t>
            </a:r>
            <a:r>
              <a:rPr lang="en-GB" sz="2800" dirty="0" smtClean="0">
                <a:solidFill>
                  <a:srgbClr val="002060"/>
                </a:solidFill>
                <a:sym typeface="Wingdings" pitchFamily="2" charset="2"/>
              </a:rPr>
              <a:t> risk of </a:t>
            </a:r>
            <a:r>
              <a:rPr lang="en-GB" sz="2800" dirty="0" smtClean="0">
                <a:solidFill>
                  <a:srgbClr val="002060"/>
                </a:solidFill>
              </a:rPr>
              <a:t>heart disease and stroke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Lots of foods have hidden salt – check labels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Current average intake is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u="sng" dirty="0" smtClean="0">
                <a:solidFill>
                  <a:srgbClr val="009900"/>
                </a:solidFill>
              </a:rPr>
              <a:t>8.6g</a:t>
            </a:r>
            <a:r>
              <a:rPr lang="en-GB" dirty="0" smtClean="0">
                <a:solidFill>
                  <a:srgbClr val="009900"/>
                </a:solidFill>
              </a:rPr>
              <a:t> (2 </a:t>
            </a:r>
            <a:r>
              <a:rPr lang="en-GB" dirty="0" err="1" smtClean="0">
                <a:solidFill>
                  <a:srgbClr val="009900"/>
                </a:solidFill>
              </a:rPr>
              <a:t>tsp</a:t>
            </a:r>
            <a:r>
              <a:rPr lang="en-GB" dirty="0" smtClean="0">
                <a:solidFill>
                  <a:srgbClr val="0099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Recommended: </a:t>
            </a:r>
            <a:r>
              <a:rPr lang="en-GB" b="1" u="sng" dirty="0" smtClean="0">
                <a:solidFill>
                  <a:srgbClr val="009900"/>
                </a:solidFill>
              </a:rPr>
              <a:t>6g</a:t>
            </a:r>
          </a:p>
          <a:p>
            <a:pPr marL="590550" lvl="1" indent="-5143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~ 75% of salt is hidden in food already!</a:t>
            </a:r>
          </a:p>
          <a:p>
            <a:pPr marL="933450" lvl="2" indent="-457200"/>
            <a:r>
              <a:rPr lang="en-GB" dirty="0" smtClean="0">
                <a:solidFill>
                  <a:srgbClr val="002060"/>
                </a:solidFill>
              </a:rPr>
              <a:t>Ready meals, pickles, </a:t>
            </a:r>
            <a:r>
              <a:rPr lang="en-GB" dirty="0" err="1" smtClean="0">
                <a:solidFill>
                  <a:srgbClr val="002060"/>
                </a:solidFill>
              </a:rPr>
              <a:t>papad</a:t>
            </a:r>
            <a:r>
              <a:rPr lang="en-GB" dirty="0" smtClean="0">
                <a:solidFill>
                  <a:srgbClr val="002060"/>
                </a:solidFill>
              </a:rPr>
              <a:t>, soup, sauces, cereals, crisps</a:t>
            </a:r>
          </a:p>
          <a:p>
            <a:pPr marL="476250" lvl="2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	stock cubes, processed meats, smoked fish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078" name="Picture 6" descr="C:\Users\Sarah\AppData\Local\Microsoft\Windows\Temporary Internet Files\Content.IE5\6TG9I9MM\MC9002644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612081" cy="21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Tips to reduce salt intake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Don’t add during cooking or at the table salt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Use herbs and spices or lemon juice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Look at labels, check for lower salt varieties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Ask in restaurants for no salt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2 weeks no salt – taste buds can adjust so persist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No pickles, </a:t>
            </a:r>
            <a:r>
              <a:rPr lang="en-GB" sz="2800" dirty="0" err="1" smtClean="0">
                <a:solidFill>
                  <a:srgbClr val="002060"/>
                </a:solidFill>
              </a:rPr>
              <a:t>papad</a:t>
            </a:r>
            <a:endParaRPr lang="en-GB" sz="2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2060"/>
                </a:solidFill>
              </a:rPr>
              <a:t>Check natural sources of foods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Foods </a:t>
            </a:r>
            <a:r>
              <a:rPr lang="en-US" b="1" dirty="0">
                <a:solidFill>
                  <a:srgbClr val="FF0000"/>
                </a:solidFill>
              </a:rPr>
              <a:t>to Limit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Foods </a:t>
            </a:r>
            <a:r>
              <a:rPr lang="en-US" b="1" dirty="0">
                <a:solidFill>
                  <a:srgbClr val="FF0000"/>
                </a:solidFill>
              </a:rPr>
              <a:t>high in calories, fat, sugar or salt 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Cakes </a:t>
            </a:r>
            <a:r>
              <a:rPr lang="en-US" dirty="0">
                <a:solidFill>
                  <a:srgbClr val="002060"/>
                </a:solidFill>
              </a:rPr>
              <a:t>and pastries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Chocolate </a:t>
            </a:r>
            <a:r>
              <a:rPr lang="en-US" dirty="0">
                <a:solidFill>
                  <a:srgbClr val="002060"/>
                </a:solidFill>
              </a:rPr>
              <a:t>and candies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Cookies </a:t>
            </a:r>
            <a:r>
              <a:rPr lang="en-US" dirty="0">
                <a:solidFill>
                  <a:srgbClr val="002060"/>
                </a:solidFill>
              </a:rPr>
              <a:t>and granola bars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Ice </a:t>
            </a:r>
            <a:r>
              <a:rPr lang="en-US" dirty="0">
                <a:solidFill>
                  <a:srgbClr val="002060"/>
                </a:solidFill>
              </a:rPr>
              <a:t>cream and frozen desserts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French </a:t>
            </a:r>
            <a:r>
              <a:rPr lang="en-US" dirty="0">
                <a:solidFill>
                  <a:srgbClr val="002060"/>
                </a:solidFill>
              </a:rPr>
              <a:t>fries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Potato </a:t>
            </a:r>
            <a:r>
              <a:rPr lang="en-US" dirty="0">
                <a:solidFill>
                  <a:srgbClr val="002060"/>
                </a:solidFill>
              </a:rPr>
              <a:t>chips, nacho chips and other salty snacks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Alcohol 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Fruit </a:t>
            </a:r>
            <a:r>
              <a:rPr lang="en-US" dirty="0" err="1">
                <a:solidFill>
                  <a:srgbClr val="002060"/>
                </a:solidFill>
              </a:rPr>
              <a:t>flavoured</a:t>
            </a:r>
            <a:r>
              <a:rPr lang="en-US" dirty="0">
                <a:solidFill>
                  <a:srgbClr val="002060"/>
                </a:solidFill>
              </a:rPr>
              <a:t> drinks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Sport </a:t>
            </a:r>
            <a:r>
              <a:rPr lang="en-US" dirty="0">
                <a:solidFill>
                  <a:srgbClr val="002060"/>
                </a:solidFill>
              </a:rPr>
              <a:t>and energy drinks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Soft </a:t>
            </a:r>
            <a:r>
              <a:rPr lang="en-US" dirty="0">
                <a:solidFill>
                  <a:srgbClr val="002060"/>
                </a:solidFill>
              </a:rPr>
              <a:t>drinks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Sweetened </a:t>
            </a:r>
            <a:r>
              <a:rPr lang="en-US" dirty="0">
                <a:solidFill>
                  <a:srgbClr val="002060"/>
                </a:solidFill>
              </a:rPr>
              <a:t>hot and cold drinks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Watch your Weight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arah\AppData\Local\Microsoft\Windows\Temporary Internet Files\Content.IE5\FG47NFHQ\MC90043798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57984"/>
            <a:ext cx="2392881" cy="13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628800"/>
            <a:ext cx="69847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After eating we should feel satisfied, not stuffed!</a:t>
            </a:r>
          </a:p>
          <a:p>
            <a:pPr algn="just"/>
            <a:endParaRPr lang="en-GB" sz="2800" dirty="0">
              <a:solidFill>
                <a:srgbClr val="002060"/>
              </a:solidFill>
            </a:endParaRPr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Measurement of weight to height used by most health professionals;</a:t>
            </a:r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- </a:t>
            </a:r>
            <a:r>
              <a:rPr lang="en-GB" sz="2800" b="1" u="sng" dirty="0" smtClean="0">
                <a:solidFill>
                  <a:srgbClr val="002060"/>
                </a:solidFill>
              </a:rPr>
              <a:t>BMI (Body Mass Index)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>
                <a:solidFill>
                  <a:srgbClr val="002060"/>
                </a:solidFill>
              </a:rPr>
              <a:t>A BMI outside of the desirable </a:t>
            </a:r>
            <a:r>
              <a:rPr lang="en-GB" sz="2800" b="1" u="sng" dirty="0" smtClean="0">
                <a:solidFill>
                  <a:srgbClr val="00B050"/>
                </a:solidFill>
              </a:rPr>
              <a:t>20-25Kg/m</a:t>
            </a:r>
            <a:r>
              <a:rPr lang="en-GB" sz="2800" b="1" u="sng" baseline="30000" dirty="0" smtClean="0">
                <a:solidFill>
                  <a:srgbClr val="00B050"/>
                </a:solidFill>
              </a:rPr>
              <a:t>2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may reflect a higher risk of developing health problems</a:t>
            </a:r>
            <a:endParaRPr lang="en-GB" sz="2800" dirty="0">
              <a:solidFill>
                <a:srgbClr val="002060"/>
              </a:solidFill>
            </a:endParaRPr>
          </a:p>
          <a:p>
            <a:endParaRPr lang="en-GB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Weight Management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002060"/>
                </a:solidFill>
              </a:rPr>
              <a:t>Hormones </a:t>
            </a:r>
            <a:r>
              <a:rPr lang="en-US" sz="4500" dirty="0">
                <a:solidFill>
                  <a:srgbClr val="002060"/>
                </a:solidFill>
              </a:rPr>
              <a:t>&amp; Health Roles of Estrogen Maintenance of bone mass </a:t>
            </a:r>
            <a:endParaRPr lang="en-US" sz="4500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002060"/>
                </a:solidFill>
              </a:rPr>
              <a:t>Cellular </a:t>
            </a:r>
            <a:r>
              <a:rPr lang="en-US" sz="4500" dirty="0">
                <a:solidFill>
                  <a:srgbClr val="002060"/>
                </a:solidFill>
              </a:rPr>
              <a:t>division </a:t>
            </a:r>
            <a:endParaRPr lang="en-US" sz="4500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002060"/>
                </a:solidFill>
              </a:rPr>
              <a:t>Heart </a:t>
            </a:r>
            <a:r>
              <a:rPr lang="en-US" sz="4500" dirty="0">
                <a:solidFill>
                  <a:srgbClr val="002060"/>
                </a:solidFill>
              </a:rPr>
              <a:t>disease protection </a:t>
            </a:r>
            <a:endParaRPr lang="en-US" sz="4500" dirty="0" smtClean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002060"/>
                </a:solidFill>
              </a:rPr>
              <a:t>Storage </a:t>
            </a:r>
            <a:r>
              <a:rPr lang="en-US" sz="4500" dirty="0">
                <a:solidFill>
                  <a:srgbClr val="002060"/>
                </a:solidFill>
              </a:rPr>
              <a:t>and distribution of body fat </a:t>
            </a:r>
          </a:p>
          <a:p>
            <a:pPr lvl="2"/>
            <a:endParaRPr lang="en-US" sz="4500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002060"/>
                </a:solidFill>
              </a:rPr>
              <a:t>The </a:t>
            </a:r>
            <a:r>
              <a:rPr lang="en-US" sz="4500" dirty="0" smtClean="0">
                <a:solidFill>
                  <a:srgbClr val="002060"/>
                </a:solidFill>
              </a:rPr>
              <a:t>perimenopause </a:t>
            </a:r>
            <a:r>
              <a:rPr lang="en-US" sz="4500" dirty="0">
                <a:solidFill>
                  <a:srgbClr val="002060"/>
                </a:solidFill>
              </a:rPr>
              <a:t>transition Can occur 3-10 years before menopause </a:t>
            </a:r>
          </a:p>
          <a:p>
            <a:pPr lvl="3"/>
            <a:r>
              <a:rPr lang="en-US" sz="4500" dirty="0">
                <a:solidFill>
                  <a:srgbClr val="002060"/>
                </a:solidFill>
              </a:rPr>
              <a:t>↓ Estrogen ↓ metabolism </a:t>
            </a:r>
          </a:p>
          <a:p>
            <a:pPr lvl="3"/>
            <a:r>
              <a:rPr lang="en-US" sz="4500" dirty="0">
                <a:solidFill>
                  <a:srgbClr val="002060"/>
                </a:solidFill>
              </a:rPr>
              <a:t>Weight gain </a:t>
            </a:r>
          </a:p>
          <a:p>
            <a:pPr lvl="3"/>
            <a:r>
              <a:rPr lang="en-US" sz="4500" dirty="0">
                <a:solidFill>
                  <a:srgbClr val="002060"/>
                </a:solidFill>
              </a:rPr>
              <a:t>Fat shift to abdomen </a:t>
            </a:r>
          </a:p>
          <a:p>
            <a:pPr lvl="3"/>
            <a:r>
              <a:rPr lang="en-US" sz="4500" dirty="0">
                <a:solidFill>
                  <a:srgbClr val="002060"/>
                </a:solidFill>
              </a:rPr>
              <a:t>↑ risk for heart disease </a:t>
            </a:r>
          </a:p>
          <a:p>
            <a:pPr lvl="3"/>
            <a:endParaRPr lang="en-US" sz="4500" dirty="0">
              <a:solidFill>
                <a:srgbClr val="002060"/>
              </a:solidFill>
            </a:endParaRPr>
          </a:p>
          <a:p>
            <a:pPr lvl="3"/>
            <a:endParaRPr lang="en-US" sz="2600" dirty="0">
              <a:solidFill>
                <a:srgbClr val="002060"/>
              </a:solidFill>
            </a:endParaRPr>
          </a:p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797152"/>
            <a:ext cx="3275856" cy="1800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  <a:latin typeface="+mn-lt"/>
              </a:rPr>
              <a:t>Nutrition Labelling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229600" cy="482406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002060"/>
                </a:solidFill>
              </a:rPr>
              <a:t>Look out for;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Fat &amp; saturated fat, sugar, salt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1050" dirty="0" smtClean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All food labels contain a nutritional analysis panel which is key to choosing a healthier diet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These will tell you how much of each nutrient there is in a single portion and </a:t>
            </a:r>
            <a:r>
              <a:rPr lang="en-GB" sz="2400" dirty="0" smtClean="0">
                <a:solidFill>
                  <a:srgbClr val="FF0000"/>
                </a:solidFill>
              </a:rPr>
              <a:t>/100 grams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sz="2400" dirty="0" err="1" smtClean="0">
                <a:solidFill>
                  <a:srgbClr val="002060"/>
                </a:solidFill>
              </a:rPr>
              <a:t>Eg</a:t>
            </a:r>
            <a:r>
              <a:rPr lang="en-GB" sz="2400" dirty="0" smtClean="0">
                <a:solidFill>
                  <a:srgbClr val="002060"/>
                </a:solidFill>
              </a:rPr>
              <a:t>: Biscuits, snacks </a:t>
            </a:r>
            <a:r>
              <a:rPr lang="en-GB" sz="2400" dirty="0" err="1" smtClean="0">
                <a:solidFill>
                  <a:srgbClr val="002060"/>
                </a:solidFill>
              </a:rPr>
              <a:t>etc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7" descr="http://www.eatwell.gov.uk/multimedia/images/document/fsafoodlabel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72876" r="13043" b="4118"/>
          <a:stretch>
            <a:fillRect/>
          </a:stretch>
        </p:blipFill>
        <p:spPr bwMode="auto">
          <a:xfrm>
            <a:off x="544920" y="4592527"/>
            <a:ext cx="35702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esco's GDA label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b="20369"/>
          <a:stretch>
            <a:fillRect/>
          </a:stretch>
        </p:blipFill>
        <p:spPr bwMode="auto">
          <a:xfrm>
            <a:off x="4860032" y="4522072"/>
            <a:ext cx="3024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Media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Health claims often reported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   in the media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Sponsored studies </a:t>
            </a:r>
            <a:r>
              <a:rPr lang="en-GB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002060"/>
                </a:solidFill>
              </a:rPr>
              <a:t> biased results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Sarah\AppData\Local\Microsoft\Windows\Temporary Internet Files\Content.IE5\FG47NFHQ\MC9003710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351700" cy="20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Health Behaviour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‘</a:t>
            </a:r>
            <a:r>
              <a:rPr lang="en-GB" i="1" dirty="0" smtClean="0">
                <a:solidFill>
                  <a:srgbClr val="002060"/>
                </a:solidFill>
              </a:rPr>
              <a:t>Noun: </a:t>
            </a:r>
            <a:r>
              <a:rPr lang="en-GB" dirty="0" smtClean="0">
                <a:solidFill>
                  <a:srgbClr val="002060"/>
                </a:solidFill>
              </a:rPr>
              <a:t>An action taken by a person to maintain, attain, or regain good health and to prevent illness. Health behaviour reflects a person’s health beliefs’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Summary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092" y="1700808"/>
            <a:ext cx="7921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rgbClr val="002060"/>
                </a:solidFill>
              </a:rPr>
              <a:t>Hopefully now you </a:t>
            </a:r>
            <a:r>
              <a:rPr lang="en-GB" sz="3200" dirty="0" smtClean="0">
                <a:solidFill>
                  <a:srgbClr val="002060"/>
                </a:solidFill>
              </a:rPr>
              <a:t>feel informed </a:t>
            </a:r>
            <a:r>
              <a:rPr lang="en-GB" sz="3200" dirty="0">
                <a:solidFill>
                  <a:srgbClr val="002060"/>
                </a:solidFill>
              </a:rPr>
              <a:t>about what a ‘healthy lifestyle’ </a:t>
            </a:r>
            <a:r>
              <a:rPr lang="en-GB" sz="3200" dirty="0" smtClean="0">
                <a:solidFill>
                  <a:srgbClr val="002060"/>
                </a:solidFill>
              </a:rPr>
              <a:t>means and are able </a:t>
            </a:r>
            <a:r>
              <a:rPr lang="en-GB" sz="3200" dirty="0">
                <a:solidFill>
                  <a:srgbClr val="002060"/>
                </a:solidFill>
              </a:rPr>
              <a:t>to identify health behaviours you could incorporate into your </a:t>
            </a:r>
            <a:r>
              <a:rPr lang="en-GB" sz="3200" dirty="0" smtClean="0">
                <a:solidFill>
                  <a:srgbClr val="002060"/>
                </a:solidFill>
              </a:rPr>
              <a:t>lifestyle</a:t>
            </a:r>
            <a:endParaRPr lang="en-GB" sz="32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Eat sensibly, choosing a range of foods in the correct proportions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Move often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Drink moderately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If you smoke, try to stop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590" y="1988840"/>
            <a:ext cx="747082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listening</a:t>
            </a:r>
          </a:p>
          <a:p>
            <a:pPr algn="ctr"/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Any questions?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‘The Holy Four’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Some researchers termed the following the holy 4 as they have a big impact on disease: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Smoking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Drinking</a:t>
            </a:r>
          </a:p>
          <a:p>
            <a:r>
              <a:rPr lang="en-GB" sz="3600" b="1" dirty="0" smtClean="0">
                <a:solidFill>
                  <a:srgbClr val="002060"/>
                </a:solidFill>
              </a:rPr>
              <a:t>Nutrition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Physical Activity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9119" r="11806" b="4448"/>
          <a:stretch/>
        </p:blipFill>
        <p:spPr bwMode="auto">
          <a:xfrm>
            <a:off x="0" y="260648"/>
            <a:ext cx="910613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6519446"/>
            <a:ext cx="273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Food Standards Agency, 2007</a:t>
            </a:r>
            <a:endParaRPr lang="en-GB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Nourish Yourself!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The next section will discuss ways in which a healthy diet is achievable;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Based on current guidelines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Evidence based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Cover a wide range of aspects of a healthy diet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437112"/>
            <a:ext cx="540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Think of your body as a car; you wouldn’t fuel your petrol car with diesel (on purpose!)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Sarah\AppData\Local\Microsoft\Windows\Temporary Internet Files\Content.IE5\VIT1GWJT\MP90043871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27676" r="6538" b="10626"/>
          <a:stretch/>
        </p:blipFill>
        <p:spPr bwMode="auto">
          <a:xfrm>
            <a:off x="6156176" y="4801518"/>
            <a:ext cx="277832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Meal Pattern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Regular balanced meals are recommended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Missing meals may result in higher quantities of high energy foods being craved and consumed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Plan ahead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Meal times are a good opportunity to get the family together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‘Breakfast is the most important meal of the day’ - break the fast!</a:t>
            </a:r>
          </a:p>
          <a:p>
            <a:pPr lvl="1" algn="just"/>
            <a:r>
              <a:rPr lang="en-GB" dirty="0" smtClean="0">
                <a:solidFill>
                  <a:srgbClr val="002060"/>
                </a:solidFill>
              </a:rPr>
              <a:t>people who consume a fortified breakfast cereal tend to have higher intakes of vitamins and minerals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Lifestyle &amp; Women’s Health </a:t>
            </a:r>
            <a:r>
              <a:rPr lang="en-US" dirty="0"/>
              <a:t/>
            </a:r>
            <a:br>
              <a:rPr lang="en-US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Leading </a:t>
            </a:r>
            <a:r>
              <a:rPr lang="en-US" dirty="0">
                <a:solidFill>
                  <a:srgbClr val="FF0000"/>
                </a:solidFill>
              </a:rPr>
              <a:t>threats to women’s health: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Heart </a:t>
            </a:r>
            <a:r>
              <a:rPr lang="en-US" dirty="0">
                <a:solidFill>
                  <a:srgbClr val="002060"/>
                </a:solidFill>
              </a:rPr>
              <a:t>disease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Stroke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Cancer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Chronic lower respiratory disease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Contributing lifestyle factors: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Screenings/Primary Care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Stress Management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Sleep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Physical Activity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Nutrition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Nutrition for Women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Important </a:t>
            </a:r>
            <a:r>
              <a:rPr lang="en-US" dirty="0">
                <a:solidFill>
                  <a:srgbClr val="002060"/>
                </a:solidFill>
              </a:rPr>
              <a:t>Nutrients </a:t>
            </a:r>
            <a:r>
              <a:rPr lang="en-US" sz="2400" dirty="0">
                <a:solidFill>
                  <a:srgbClr val="002060"/>
                </a:solidFill>
              </a:rPr>
              <a:t>Iron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Calcium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Vitamin </a:t>
            </a:r>
            <a:r>
              <a:rPr lang="en-US" dirty="0">
                <a:solidFill>
                  <a:srgbClr val="002060"/>
                </a:solidFill>
              </a:rPr>
              <a:t>D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Omega </a:t>
            </a:r>
            <a:r>
              <a:rPr lang="en-US" dirty="0">
                <a:solidFill>
                  <a:srgbClr val="002060"/>
                </a:solidFill>
              </a:rPr>
              <a:t>3 fatty acids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Phytoestrogens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</a:rPr>
              <a:t>Weight Management </a:t>
            </a:r>
            <a:r>
              <a:rPr lang="en-US" dirty="0">
                <a:solidFill>
                  <a:srgbClr val="002060"/>
                </a:solidFill>
              </a:rPr>
              <a:t>Hormones &amp; health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Strategies for a healthy weight 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Dietary Strategies for Managing </a:t>
            </a:r>
            <a:r>
              <a:rPr lang="en-US" dirty="0" smtClean="0">
                <a:solidFill>
                  <a:srgbClr val="002060"/>
                </a:solidFill>
              </a:rPr>
              <a:t>Menopause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Nutrition </a:t>
            </a:r>
            <a:r>
              <a:rPr lang="en-US" dirty="0">
                <a:solidFill>
                  <a:srgbClr val="002060"/>
                </a:solidFill>
              </a:rPr>
              <a:t>Beyond Middle Age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04/04/2019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Bhavana Y. Chauhan- BVM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E99-5CCD-445F-94F0-AB02F3D232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2224</Words>
  <Application>Microsoft Office PowerPoint</Application>
  <PresentationFormat>On-screen Show (4:3)</PresentationFormat>
  <Paragraphs>368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LEADING A HEALTHY LIFESTYLE</vt:lpstr>
      <vt:lpstr>INTRODUCTION</vt:lpstr>
      <vt:lpstr>Health Behaviour</vt:lpstr>
      <vt:lpstr>‘The Holy Four’</vt:lpstr>
      <vt:lpstr>PowerPoint Presentation</vt:lpstr>
      <vt:lpstr>Nourish Yourself!</vt:lpstr>
      <vt:lpstr>Meal Pattern</vt:lpstr>
      <vt:lpstr>Lifestyle &amp; Women’s Health  </vt:lpstr>
      <vt:lpstr>Nutrition for Women  </vt:lpstr>
      <vt:lpstr>Beverages </vt:lpstr>
      <vt:lpstr>Vegetables and Fruit </vt:lpstr>
      <vt:lpstr>Why 5 a Day?</vt:lpstr>
      <vt:lpstr>Carbohydrates</vt:lpstr>
      <vt:lpstr>PowerPoint Presentation</vt:lpstr>
      <vt:lpstr>PowerPoint Presentation</vt:lpstr>
      <vt:lpstr>PowerPoint Presentation</vt:lpstr>
      <vt:lpstr>Protein: Meat, Fish and Alternatives</vt:lpstr>
      <vt:lpstr>Protein: Milk and Dairy</vt:lpstr>
      <vt:lpstr>High Fat/Sugary Foods</vt:lpstr>
      <vt:lpstr>Fat</vt:lpstr>
      <vt:lpstr>Omega 3</vt:lpstr>
      <vt:lpstr>How to   saturated fat intake</vt:lpstr>
      <vt:lpstr>Salt is falling, all around us</vt:lpstr>
      <vt:lpstr>Tips to reduce salt intake</vt:lpstr>
      <vt:lpstr>Foods to Limit </vt:lpstr>
      <vt:lpstr>Watch your Weight</vt:lpstr>
      <vt:lpstr>Weight Management  </vt:lpstr>
      <vt:lpstr>Nutrition Labelling </vt:lpstr>
      <vt:lpstr>The Media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Brook</dc:creator>
  <cp:lastModifiedBy>yac</cp:lastModifiedBy>
  <cp:revision>139</cp:revision>
  <dcterms:created xsi:type="dcterms:W3CDTF">2012-09-24T18:30:07Z</dcterms:created>
  <dcterms:modified xsi:type="dcterms:W3CDTF">2019-04-01T16:22:18Z</dcterms:modified>
</cp:coreProperties>
</file>